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62" r:id="rId4"/>
    <p:sldId id="287" r:id="rId5"/>
    <p:sldId id="260" r:id="rId6"/>
    <p:sldId id="261" r:id="rId7"/>
    <p:sldId id="269" r:id="rId8"/>
    <p:sldId id="263" r:id="rId9"/>
    <p:sldId id="264" r:id="rId10"/>
    <p:sldId id="265" r:id="rId11"/>
    <p:sldId id="279" r:id="rId12"/>
    <p:sldId id="275" r:id="rId13"/>
    <p:sldId id="278" r:id="rId14"/>
    <p:sldId id="266" r:id="rId15"/>
    <p:sldId id="267" r:id="rId16"/>
    <p:sldId id="286" r:id="rId17"/>
    <p:sldId id="285" r:id="rId18"/>
    <p:sldId id="268" r:id="rId19"/>
    <p:sldId id="277" r:id="rId20"/>
    <p:sldId id="282" r:id="rId21"/>
    <p:sldId id="280" r:id="rId22"/>
    <p:sldId id="284" r:id="rId23"/>
    <p:sldId id="270" r:id="rId24"/>
    <p:sldId id="276" r:id="rId25"/>
    <p:sldId id="281" r:id="rId26"/>
    <p:sldId id="283" r:id="rId27"/>
    <p:sldId id="271" r:id="rId28"/>
    <p:sldId id="272" r:id="rId29"/>
    <p:sldId id="259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8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12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87356-9CE6-4DE1-844F-3A7FC2E33D66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6BF1D-7327-4502-AB37-2F3D6B5328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25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02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99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98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16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1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77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6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32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37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66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27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01819-CDE6-4409-A961-1106325FFE5A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46B9D-4BD6-42F3-8F47-A9CCE7A63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42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thga.de/didakti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t2informatik.de/wissen-kompakt/eisenhower-matrix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moodle.thga.de/elearning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moodle.thga.de/didakti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hrerfortbildung-bw.de/st_if/bs/if/unterrichtsgestaltung/methodenmatrix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hyperlink" Target="https://moodle.thga.de/course/view.php?id=2606#section-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moodle.thga.de/elearni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miro.com/de/" TargetMode="External"/><Relationship Id="rId13" Type="http://schemas.openxmlformats.org/officeDocument/2006/relationships/hyperlink" Target="https://moodle.thga.de/course/view.php?id=2605" TargetMode="External"/><Relationship Id="rId3" Type="http://schemas.openxmlformats.org/officeDocument/2006/relationships/hyperlink" Target="https://www.collaboard.app/de/" TargetMode="External"/><Relationship Id="rId7" Type="http://schemas.openxmlformats.org/officeDocument/2006/relationships/hyperlink" Target="https://blog.zoom.us/de/zoom-digital-whiteboard-collaboration/" TargetMode="External"/><Relationship Id="rId12" Type="http://schemas.openxmlformats.org/officeDocument/2006/relationships/hyperlink" Target="https://www-docs.b-tu.de/elearning/public/Tutorial/Tutorial_H5P_Moodle39_2021_05.pdf" TargetMode="External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nnet.eu/" TargetMode="External"/><Relationship Id="rId11" Type="http://schemas.openxmlformats.org/officeDocument/2006/relationships/hyperlink" Target="https://docs.moodle.org/401/de/Wiki" TargetMode="External"/><Relationship Id="rId5" Type="http://schemas.openxmlformats.org/officeDocument/2006/relationships/hyperlink" Target="https://www.taskcards.de/" TargetMode="External"/><Relationship Id="rId15" Type="http://schemas.openxmlformats.org/officeDocument/2006/relationships/hyperlink" Target="https://www.bmj.de/DE/Themen/FokusThemen/DSGVO/DSVGO_node.html" TargetMode="External"/><Relationship Id="rId10" Type="http://schemas.openxmlformats.org/officeDocument/2006/relationships/hyperlink" Target="https://conceptboard.com/de/" TargetMode="External"/><Relationship Id="rId4" Type="http://schemas.openxmlformats.org/officeDocument/2006/relationships/hyperlink" Target="https://de.padlet.com/" TargetMode="External"/><Relationship Id="rId9" Type="http://schemas.openxmlformats.org/officeDocument/2006/relationships/hyperlink" Target="https://www.mural.co/" TargetMode="External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moodle.thga.de/course/view.php?id=2410#section-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.dmt-lb.d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ad.dmt-lb.de/p/Methodenkoffer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hule-bw.de/themen-und-impulse/medienbildung/interaktiv/anleitung-h5p/h5p-module.html" TargetMode="Externa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lumi.educatio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.quizacademy.io/CJRTGY" TargetMode="Externa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hyperlink" Target="https://moodle.thga.de/course/view.php?id=2605" TargetMode="External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hyperlink" Target="https://www.thga.de/hochschule/organisation/zentrale-einrichtungen/rechenzentrum/sciebo" TargetMode="Externa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t.gitlab.com/get-help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hyperlink" Target="https://gitlab.thga.de/" TargetMode="Externa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eb2.0calc.com/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hyperlink" Target="http://www.calculatoredge.com/" TargetMode="External"/><Relationship Id="rId4" Type="http://schemas.openxmlformats.org/officeDocument/2006/relationships/image" Target="../media/image67.png"/><Relationship Id="rId9" Type="http://schemas.openxmlformats.org/officeDocument/2006/relationships/hyperlink" Target="https://www.mathe-fa.de/d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pb.de/system/files/dokument_pdf/methoden-kiste_aufl9_online.pdf" TargetMode="External"/><Relationship Id="rId3" Type="http://schemas.openxmlformats.org/officeDocument/2006/relationships/hyperlink" Target="https://www.uni-giessen.de/de/fbz/zentren/zfbk/didaktik/informationen/downloads/lehreinsteiger-1/methodenkoffer-seminare" TargetMode="External"/><Relationship Id="rId7" Type="http://schemas.openxmlformats.org/officeDocument/2006/relationships/hyperlink" Target="http://www.uni-koeln.de/hf/konstrukt/didaktik/index.html" TargetMode="External"/><Relationship Id="rId12" Type="http://schemas.openxmlformats.org/officeDocument/2006/relationships/image" Target="../media/image1.png"/><Relationship Id="rId2" Type="http://schemas.openxmlformats.org/officeDocument/2006/relationships/hyperlink" Target="https://www.f-bb.de/fileadmin/user_upload/230330_f-bb-online_LPB_digital_Grundbildung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bs-lin.ruhr-uni-bochum.de/lehreladen/die-lehrenden-im-fokus/haltung-und-rolle/rollenstrauss/" TargetMode="External"/><Relationship Id="rId11" Type="http://schemas.openxmlformats.org/officeDocument/2006/relationships/hyperlink" Target="https://lehrerfortbildung-bw.de/st_if/bs/if/unterrichtsgestaltung/methodenblaetter/" TargetMode="External"/><Relationship Id="rId5" Type="http://schemas.openxmlformats.org/officeDocument/2006/relationships/hyperlink" Target="https://api-depositonce.tu-berlin.de/server/api/core/bitstreams/fc1df162-ece1-49bc-8fd3-3c44976d491b/content" TargetMode="External"/><Relationship Id="rId10" Type="http://schemas.openxmlformats.org/officeDocument/2006/relationships/hyperlink" Target="https://dbs-lin.ruhr-uni-bochum.de/lehreladen/" TargetMode="External"/><Relationship Id="rId4" Type="http://schemas.openxmlformats.org/officeDocument/2006/relationships/hyperlink" Target="https://www.uni-giessen.de/de/fbz/zentren/zfbk/didaktik/informationen/downloads/lehreinsteiger-1/methodenkoffer-vorlesung-und-grossgruppen" TargetMode="External"/><Relationship Id="rId9" Type="http://schemas.openxmlformats.org/officeDocument/2006/relationships/hyperlink" Target="https://www.uni-koblenz-landau.de/de/landau/hda/lla/se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thga.de/course/view.php?id=2411#section-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moodle.thga.de/course/view.php?id=2606#section-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409" y="1257300"/>
            <a:ext cx="9587218" cy="1607460"/>
          </a:xfrm>
        </p:spPr>
        <p:txBody>
          <a:bodyPr>
            <a:normAutofit/>
          </a:bodyPr>
          <a:lstStyle/>
          <a:p>
            <a:r>
              <a:rPr lang="de-DE" sz="4800" b="1" dirty="0" smtClean="0">
                <a:latin typeface="Copperplate Gothic Light" panose="020E0507020206020404" pitchFamily="34" charset="0"/>
              </a:rPr>
              <a:t>Vermittlung von Lerninhalten</a:t>
            </a:r>
            <a:endParaRPr lang="de-DE" sz="4800" b="1" dirty="0">
              <a:latin typeface="Copperplate Gothic Light" panose="020E05070202060204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EAC23F-AC0E-46EB-9CE9-40A09D22D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067" y="3022832"/>
            <a:ext cx="9144000" cy="388819"/>
          </a:xfrm>
        </p:spPr>
        <p:txBody>
          <a:bodyPr>
            <a:noAutofit/>
          </a:bodyPr>
          <a:lstStyle/>
          <a:p>
            <a:r>
              <a:rPr lang="de-DE" dirty="0" smtClean="0">
                <a:latin typeface="Copperplate Gothic Light" panose="020E0507020206020404" pitchFamily="34" charset="0"/>
              </a:rPr>
              <a:t>Methodenkoffer und Tools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0184235" y="6409190"/>
            <a:ext cx="21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C7C"/>
                </a:solidFill>
                <a:latin typeface="Gotham Light" pitchFamily="50" charset="0"/>
              </a:rPr>
              <a:t>Dr. Jens Lüders</a:t>
            </a:r>
          </a:p>
          <a:p>
            <a:endParaRPr lang="de-DE" dirty="0">
              <a:solidFill>
                <a:srgbClr val="003C7C"/>
              </a:solidFill>
              <a:latin typeface="Gotham Light" pitchFamily="50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1143"/>
            <a:ext cx="4635611" cy="350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Vermittlung – Rolle?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689" y="1503534"/>
            <a:ext cx="1090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Faktor Didaktische Rolle / Fragen: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03805" y="1924216"/>
            <a:ext cx="7442421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Didaktisches Design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Eigene Lehrrolle / Lehrstil &amp; Selbstverständnis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Selbst-/ Fremdreflexion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Sozial-/Medienkompetenz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Zielgruppenorientierung &amp;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Zeitmanagement 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(z.B. 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Eisenhower-Matrix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[20.04.2023])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35" y="3395351"/>
            <a:ext cx="2275469" cy="2056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1" y="2103518"/>
            <a:ext cx="4169536" cy="3056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4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689" y="1503534"/>
            <a:ext cx="1090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Faktor Didaktische Rolle…Mögliche Herangehensweise: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88108" y="2276761"/>
            <a:ext cx="74424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„Verantwortung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übernehmen und Lernpfade eröffnen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Respekt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zeigen durch Kommunikation auf Augenhöhe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Lernen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einem angemessenen Verhältnis von Hilfe und Zurückhaltung moderieren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konstruktives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Feedback 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Entwicklungsperspektiven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 lebenslangen Lernen aufzeigen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Fehler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 Lernchancen begreifen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Lernende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ermutigen, Probleme selbst zu lösen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Druck rausnehmen“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Dauser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2023:9)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50" y="3732165"/>
            <a:ext cx="1902854" cy="1720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1" y="2103518"/>
            <a:ext cx="4169536" cy="3056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Vermittlung – Rolle?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689" y="1503534"/>
            <a:ext cx="1090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Faktor Didaktische Rolle: „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Rollenstrauss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von Dozierenden 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(Thomann &amp; </a:t>
            </a:r>
            <a:r>
              <a:rPr lang="de-DE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Pawelleck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2013) 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14400" y="2083890"/>
            <a:ext cx="10745253" cy="435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3" y="1979390"/>
            <a:ext cx="5211981" cy="4561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feld 10"/>
          <p:cNvSpPr txBox="1"/>
          <p:nvPr/>
        </p:nvSpPr>
        <p:spPr>
          <a:xfrm>
            <a:off x="6298764" y="2303660"/>
            <a:ext cx="55452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„[…]</a:t>
            </a:r>
            <a:r>
              <a:rPr lang="de-D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eine gute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 zwischen</a:t>
            </a:r>
            <a:b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eigenen </a:t>
            </a:r>
            <a:r>
              <a:rPr lang="de-D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Wollen</a:t>
            </a:r>
            <a:r>
              <a:rPr lang="de-D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Prüfen und Einschätzen zum eigenen </a:t>
            </a:r>
            <a:r>
              <a:rPr lang="de-D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Können</a:t>
            </a:r>
            <a:r>
              <a:rPr lang="de-D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ausgehandelten </a:t>
            </a:r>
            <a:r>
              <a:rPr lang="de-D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Dürfen</a:t>
            </a:r>
            <a:r>
              <a:rPr lang="de-D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dem institutionell vorgegebenen </a:t>
            </a:r>
            <a:r>
              <a:rPr lang="de-DE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Müssen</a:t>
            </a:r>
          </a:p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…zu finden“ </a:t>
            </a:r>
          </a:p>
          <a:p>
            <a:endParaRPr lang="de-DE" dirty="0"/>
          </a:p>
          <a:p>
            <a:r>
              <a:rPr lang="de-DE" sz="800" dirty="0" smtClean="0"/>
              <a:t>(Kemper &amp; </a:t>
            </a:r>
            <a:r>
              <a:rPr lang="de-DE" sz="800" dirty="0" err="1" smtClean="0"/>
              <a:t>Boosmann</a:t>
            </a:r>
            <a:r>
              <a:rPr lang="de-DE" sz="800" dirty="0" smtClean="0"/>
              <a:t>, o.J.)</a:t>
            </a:r>
            <a:endParaRPr lang="de-DE" sz="800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Vermittlung – Rolle?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9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Vermittlung – Trend?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689" y="1503534"/>
            <a:ext cx="1090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Faktor Didaktische Vermittlung:</a:t>
            </a:r>
            <a:endParaRPr lang="de-DE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14400" y="2083890"/>
            <a:ext cx="10745253" cy="435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32" y="1965199"/>
            <a:ext cx="8265988" cy="402813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15232" y="6016447"/>
            <a:ext cx="912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Quelle: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Dauser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(2023:11)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27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Lehr-/Lernszenario &amp; Tools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3958" y="1444009"/>
            <a:ext cx="10517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Verschiedene Lehr- und Lernszenarien…</a:t>
            </a:r>
          </a:p>
          <a:p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6" y="1901948"/>
            <a:ext cx="2472411" cy="175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07" y="1876889"/>
            <a:ext cx="1972044" cy="1823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59" y="1839075"/>
            <a:ext cx="2982592" cy="1942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24" y="1874210"/>
            <a:ext cx="2762270" cy="1826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feld 15"/>
          <p:cNvSpPr txBox="1"/>
          <p:nvPr/>
        </p:nvSpPr>
        <p:spPr>
          <a:xfrm>
            <a:off x="313958" y="4572110"/>
            <a:ext cx="105175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Einsatz von Tools / bestimmten Methodiken u.a. abhängig von/vom…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Gruppengröße / Zielgruppe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Zeitrahmen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Lehr- und Lernzielen (Kompetenzen)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Anteil Online-/Präsenzteilnehmende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verfügbaren Diensten / Tools (Zugang?)</a:t>
            </a:r>
          </a:p>
          <a:p>
            <a:pPr lvl="4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845554" y="4924722"/>
            <a:ext cx="339466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Hilfestellungen moodle: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Kurs: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Didaktisches Design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urs: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E-Learning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900" dirty="0" smtClean="0"/>
              <a:t>		  [30.03.2023]</a:t>
            </a:r>
            <a:endParaRPr lang="de-DE" sz="900" dirty="0"/>
          </a:p>
        </p:txBody>
      </p:sp>
      <p:sp>
        <p:nvSpPr>
          <p:cNvPr id="18" name="Geschweifte Klammer rechts 17"/>
          <p:cNvSpPr/>
          <p:nvPr/>
        </p:nvSpPr>
        <p:spPr>
          <a:xfrm>
            <a:off x="7059802" y="4692081"/>
            <a:ext cx="485531" cy="1871969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Werkzeuge (Tools) &amp; Methodik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3321" y="1526650"/>
            <a:ext cx="105175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Gängige Methoden für die Vermittlung von Lerninhalten in Präsenz (z.T. auch digital umsetzbar):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Fallstudie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Referate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Projektarbeit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Gruppenarbeit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Lerntempoduett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Lerntheke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Lernzirkel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Argumentationsgruppen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Planspiel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Rollenspiel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Sortieraufgaben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99040" y="2470062"/>
            <a:ext cx="702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Bsp.: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88235" y="5301351"/>
            <a:ext cx="7239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Ziele: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Umgang mit Zeitdruck; Austausch / Diskussion; Kommentierung / Kritik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Meinungen vertreten; Konsens ermitteln / präsentieren</a:t>
            </a:r>
          </a:p>
        </p:txBody>
      </p:sp>
      <p:cxnSp>
        <p:nvCxnSpPr>
          <p:cNvPr id="11" name="Gewinkelter Verbinder 10"/>
          <p:cNvCxnSpPr/>
          <p:nvPr/>
        </p:nvCxnSpPr>
        <p:spPr>
          <a:xfrm>
            <a:off x="1089329" y="5723153"/>
            <a:ext cx="1296062" cy="3849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385391" y="5887937"/>
            <a:ext cx="190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Vertiefung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[30.03.2023]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596" y="2917113"/>
            <a:ext cx="6743446" cy="2285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4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Werkzeuge (Tools) &amp; Methodik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3321" y="1526650"/>
            <a:ext cx="10517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Aufgabenstruktur: 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Geschlossen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Halboffen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685183" y="1781092"/>
            <a:ext cx="563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58" y="1083241"/>
            <a:ext cx="3714025" cy="550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673321" y="3789794"/>
            <a:ext cx="6268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Empfehlung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Kombination verschiedener Aufgaben/-typen</a:t>
            </a:r>
          </a:p>
          <a:p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Überprüfung: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Tests/Prüfungen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Projektarbeit/Portfolio/Präsentationen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Selbst-/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Peerassessment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/Feedback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Diversifizierung der Prüfungsformate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112017" y="6341433"/>
            <a:ext cx="3586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Lerninhalte vermitteln </a:t>
            </a:r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[08.05.2023]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14" y="1441505"/>
            <a:ext cx="2523805" cy="246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5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Kurzinfo: Gruppenarbeit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97239" y="1264661"/>
            <a:ext cx="1136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Synchrone („live“) Veranstaltung: Gruppengröße? Trennen/Mischen?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888" y="1520409"/>
            <a:ext cx="4074852" cy="349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9239414" y="5729900"/>
            <a:ext cx="3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Kurs: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E-Learning</a:t>
            </a:r>
            <a:r>
              <a:rPr lang="de-DE" dirty="0" smtClean="0"/>
              <a:t> </a:t>
            </a:r>
            <a:r>
              <a:rPr lang="de-DE" sz="1100" dirty="0" smtClean="0"/>
              <a:t>[08.05.2023]</a:t>
            </a:r>
            <a:endParaRPr lang="de-DE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6" y="2440359"/>
            <a:ext cx="3271464" cy="140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feld 13"/>
          <p:cNvSpPr txBox="1"/>
          <p:nvPr/>
        </p:nvSpPr>
        <p:spPr>
          <a:xfrm>
            <a:off x="275924" y="4898904"/>
            <a:ext cx="6941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Empfehlungen/Tendenzen aus der Praxis:</a:t>
            </a:r>
          </a:p>
          <a:p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größer die Gruppe, desto „schwieriger“ gemischte Szenarien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Hilfe: 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Co-Moderation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bei hybriden/Online-Szenarien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Kleingruppen : z.B. …in Zoom „Breakout-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Rooms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voreinstellen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…gemischte Szenarien: Kollaborative Tools nutzen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864" y="1801435"/>
            <a:ext cx="3157254" cy="293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feil nach unten 16"/>
          <p:cNvSpPr/>
          <p:nvPr/>
        </p:nvSpPr>
        <p:spPr>
          <a:xfrm>
            <a:off x="9432138" y="5343277"/>
            <a:ext cx="216656" cy="386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87" y="5656441"/>
            <a:ext cx="837025" cy="516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3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Werkzeuge (Tools) &amp; Methodik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3321" y="1526650"/>
            <a:ext cx="10517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Werkzeuge für Lehr- und Lernprozesse online: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88112" y="2231631"/>
            <a:ext cx="10312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Digitale Pinnwand (z.B.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Collaboard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Padlet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Taskcards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pinnet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Digitales Whiteboard (u.a. 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Zoom 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Whiteboards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Miro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Mural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Conceptboard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Moodle-Tools zur Kollaboration (z.B.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Moodle-Wiki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H5P-Inhalte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Audience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Response Tools (ARS) (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Moodle-Kurs zu ARS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8545" y="1583113"/>
            <a:ext cx="2538368" cy="2073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898926" y="5677231"/>
            <a:ext cx="10066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Wichtig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Nicht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Werkzeuge / Dienste entsprechen der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DSGVO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insofern prüfen Sie vor einer Nutzung die Datenverarbeitung und informieren Sie sich diesbezüglich über aktuelle Vorgaben/Richtlinien!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48024" y="3792850"/>
            <a:ext cx="2658331" cy="1943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82" y="4309307"/>
            <a:ext cx="1140005" cy="122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4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4105" y="1561936"/>
            <a:ext cx="828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„Zoom-Whiteboard“ : 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Kollaborative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Arbeit im Team				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46" y="2556633"/>
            <a:ext cx="3250229" cy="265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45" y="2120514"/>
            <a:ext cx="2963097" cy="1695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23" y="4037716"/>
            <a:ext cx="2969939" cy="183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126" y="2651676"/>
            <a:ext cx="3957084" cy="2476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feld 12"/>
          <p:cNvSpPr txBox="1"/>
          <p:nvPr/>
        </p:nvSpPr>
        <p:spPr>
          <a:xfrm>
            <a:off x="349277" y="6060311"/>
            <a:ext cx="10996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Groß-/Kleingruppen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Online/Präsenz 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gemischt/getrennt? 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Tipps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Hilfestellungen: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Moodle-Kurs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[20.04.2023]</a:t>
            </a:r>
            <a:endParaRPr 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84518" y="406203"/>
            <a:ext cx="5323815" cy="733876"/>
          </a:xfrm>
        </p:spPr>
        <p:txBody>
          <a:bodyPr>
            <a:normAutofit fontScale="90000"/>
          </a:bodyPr>
          <a:lstStyle/>
          <a:p>
            <a:r>
              <a:rPr lang="de-DE" sz="4800" dirty="0" smtClean="0">
                <a:latin typeface="Copperplate Gothic Light" panose="020E0507020206020404" pitchFamily="34" charset="0"/>
              </a:rPr>
              <a:t>Inhalt</a:t>
            </a:r>
            <a:endParaRPr lang="de-DE" sz="4800" dirty="0">
              <a:latin typeface="Copperplate Gothic Light" panose="020E05070202060204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94921" y="1466081"/>
            <a:ext cx="639670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Bedarf der Thematik / Umfrage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Methodische Vielfalt – Warum?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Methodische Vielfalt – Faktoren &amp; Umsetzung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Werkzeuge (Tools) &amp; Methodik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Fazit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 &amp;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6" y="1391478"/>
            <a:ext cx="3286277" cy="259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592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4105" y="1561936"/>
            <a:ext cx="82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Etherpad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“: Kollaborative Texterstellung		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06602" y="1561936"/>
            <a:ext cx="562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https://pad.dmt-lb.de</a:t>
            </a:r>
            <a:r>
              <a:rPr lang="de-DE" dirty="0" smtClean="0">
                <a:hlinkClick r:id="rId3"/>
              </a:rPr>
              <a:t>/</a:t>
            </a:r>
            <a:r>
              <a:rPr lang="de-DE" dirty="0" smtClean="0"/>
              <a:t> [02.05.2023]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127" y="2178065"/>
            <a:ext cx="6187192" cy="362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05" y="2172345"/>
            <a:ext cx="4645696" cy="3634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feld 8"/>
          <p:cNvSpPr txBox="1"/>
          <p:nvPr/>
        </p:nvSpPr>
        <p:spPr>
          <a:xfrm>
            <a:off x="6210592" y="6225759"/>
            <a:ext cx="551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Test: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Methodenkoffer-Pad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[09.05.2023]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51846" y="406416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4105" y="1414381"/>
            <a:ext cx="82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Aktivitäten / Tools in Moodle:				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57" y="1895982"/>
            <a:ext cx="4079513" cy="450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28" y="1246660"/>
            <a:ext cx="2762553" cy="54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Ellipse 7"/>
          <p:cNvSpPr/>
          <p:nvPr/>
        </p:nvSpPr>
        <p:spPr>
          <a:xfrm>
            <a:off x="3267986" y="3482671"/>
            <a:ext cx="803082" cy="795131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>
            <a:off x="4071068" y="3753016"/>
            <a:ext cx="3800723" cy="1272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85" y="2546857"/>
            <a:ext cx="1905000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feld 15"/>
          <p:cNvSpPr txBox="1"/>
          <p:nvPr/>
        </p:nvSpPr>
        <p:spPr>
          <a:xfrm>
            <a:off x="5421885" y="5899212"/>
            <a:ext cx="311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Link: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Beispiele &amp; Eigenschaften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[27.04.2023]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907" y="4277802"/>
            <a:ext cx="2861724" cy="130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feld 17"/>
          <p:cNvSpPr txBox="1"/>
          <p:nvPr/>
        </p:nvSpPr>
        <p:spPr>
          <a:xfrm>
            <a:off x="6071095" y="3902739"/>
            <a:ext cx="7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Basis: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071095" y="2063703"/>
            <a:ext cx="78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Bsp.: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51846" y="406416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4105" y="1414381"/>
            <a:ext cx="82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	(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://app.lumi.education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[02.05.2023]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046" y="2057802"/>
            <a:ext cx="6248898" cy="368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3" y="1895982"/>
            <a:ext cx="1024037" cy="102403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83194" y="3204969"/>
            <a:ext cx="510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…digitales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interaktives Lernmaterial erstellen, bearbeiten und 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weitergeben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83194" y="4270168"/>
            <a:ext cx="4882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Vorteile: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Basis H5P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Kostenlos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Open-Source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Educational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 (OER)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Desktop oder Cloud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5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4104" y="1561936"/>
            <a:ext cx="848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„Quiz-Academy“	(Gamification)			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Quiz „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&amp; KI: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" y="1992318"/>
            <a:ext cx="7475651" cy="420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88" y="1992318"/>
            <a:ext cx="3281092" cy="3991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7871063" y="6279888"/>
            <a:ext cx="5796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hlinkClick r:id="rId5"/>
              </a:rPr>
              <a:t>https://</a:t>
            </a:r>
            <a:r>
              <a:rPr lang="de-DE" sz="1600" dirty="0" smtClean="0">
                <a:hlinkClick r:id="rId5"/>
              </a:rPr>
              <a:t>u.quizacademy.io/CJRTGY</a:t>
            </a:r>
            <a:r>
              <a:rPr lang="de-DE" sz="1600" dirty="0" smtClean="0"/>
              <a:t> [18.04.2023]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731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7241" y="1375712"/>
            <a:ext cx="828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Audience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Response System (ARS) an der THGA: 				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4447692"/>
            <a:ext cx="4772837" cy="147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76601" y="6163825"/>
            <a:ext cx="11592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Mehr Informationen (Registrierung, Anleitung und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FAQ‘s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in unserem Moodle-Kurs: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de-DE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Audience</a:t>
            </a:r>
            <a:r>
              <a:rPr lang="de-D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Response Systems  </a:t>
            </a:r>
            <a:endParaRPr lang="de-DE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168507" y="6543802"/>
            <a:ext cx="16204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[20.04.2023]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1872891"/>
            <a:ext cx="2722442" cy="204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766" y="2145935"/>
            <a:ext cx="3094916" cy="159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267" y="2773779"/>
            <a:ext cx="2043982" cy="114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7859" y="3150874"/>
            <a:ext cx="2535773" cy="166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568" y="3996759"/>
            <a:ext cx="1717261" cy="1717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1453" y="1386899"/>
            <a:ext cx="1802506" cy="391475"/>
          </a:xfrm>
          <a:prstGeom prst="rect">
            <a:avLst/>
          </a:prstGeom>
        </p:spPr>
      </p:pic>
      <p:cxnSp>
        <p:nvCxnSpPr>
          <p:cNvPr id="19" name="Gewinkelter Verbinder 18"/>
          <p:cNvCxnSpPr/>
          <p:nvPr/>
        </p:nvCxnSpPr>
        <p:spPr>
          <a:xfrm>
            <a:off x="3205869" y="4063474"/>
            <a:ext cx="7290903" cy="101122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62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6633" y="1526650"/>
            <a:ext cx="674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Hilfsmittel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Sciebo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Campuscloud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3" y="2043319"/>
            <a:ext cx="3876675" cy="118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399" y="1895982"/>
            <a:ext cx="6731713" cy="2706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feld 15"/>
          <p:cNvSpPr txBox="1"/>
          <p:nvPr/>
        </p:nvSpPr>
        <p:spPr>
          <a:xfrm>
            <a:off x="188873" y="5065022"/>
            <a:ext cx="83488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Vorteile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	Orts- und zeitunabhängig Dateien bearbeiten, teilen etc.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Für Lehrende und Studierende der THGA (30GB)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Unterstützung verschiedener Endgeräte (inkl. App)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Hilfe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Video-Tutorial und Anleitungen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[02.05.2023]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62" y="4984236"/>
            <a:ext cx="3591050" cy="430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73" y="2958546"/>
            <a:ext cx="2282326" cy="1569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37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6633" y="1526650"/>
            <a:ext cx="674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Hilfsmittel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GitLab</a:t>
            </a:r>
            <a:endParaRPr lang="de-D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6633" y="6006752"/>
            <a:ext cx="8348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Hilfe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Website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Gitlab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de-DE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[02.05.2023]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3" y="1977410"/>
            <a:ext cx="3544678" cy="766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4283795" y="2117865"/>
            <a:ext cx="1014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Webanwendung zur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Versionsverwaltung für Softwareprojekte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6633" y="3366548"/>
            <a:ext cx="363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https://gitlab.thga.de</a:t>
            </a:r>
            <a:r>
              <a:rPr lang="de-DE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de-DE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[02.05.2023]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029" y="2607036"/>
            <a:ext cx="6934455" cy="340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5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Best Practice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6633" y="1526650"/>
            <a:ext cx="674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Hilfsmittel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z.B. Rechner / Formeln / Funktionen: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989" y="3919036"/>
            <a:ext cx="2840518" cy="267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232" y="2177327"/>
            <a:ext cx="2647377" cy="30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6737150" y="1740876"/>
            <a:ext cx="446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Fachrechner</a:t>
            </a:r>
            <a:r>
              <a:rPr lang="de-DE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(z.B. </a:t>
            </a:r>
            <a:r>
              <a:rPr lang="de-DE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Elekrotechnik</a:t>
            </a:r>
            <a:r>
              <a:rPr lang="de-DE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Maschinenbau etc.)</a:t>
            </a:r>
            <a:endParaRPr lang="de-DE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2641" y="2184285"/>
            <a:ext cx="2703954" cy="307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06" y="1971119"/>
            <a:ext cx="3113510" cy="175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3804407" y="1971119"/>
            <a:ext cx="244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Wissenschaftlicher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Taschenrechner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3055" y="4795719"/>
            <a:ext cx="2460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Funktionen zeichnen 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0756393" y="6356359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[20.04.2023]</a:t>
            </a:r>
          </a:p>
        </p:txBody>
      </p:sp>
    </p:spTree>
    <p:extLst>
      <p:ext uri="{BB962C8B-B14F-4D97-AF65-F5344CB8AC3E}">
        <p14:creationId xmlns:p14="http://schemas.microsoft.com/office/powerpoint/2010/main" val="13303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Fazit &amp; Empfehlungen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14400" y="1804946"/>
            <a:ext cx="10745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Unabhängig der gewählten Veranstaltungsart: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„Lernkanäle“ / Sinne unterschiedlich stimulieren (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15min Empfehlung / Multimodalität)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Multicodale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Vermittlung (z.B. Video, Bilder, Audio, Analogien &amp; Metaphern)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Neues mit Bekanntem verknüpfen (Schemata im Gehirn, Motivation &amp; Relevanz)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Grundlagenwissen / Tests / Aufgaben auch asynchron zur Verfügung 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Problemorientierte Ansätze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Kompetenzentwicklung &amp; Herausforderungen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Kollaborative Ansätze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Agilität, Teamfähigkeit, Verantwortung etc.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Zeitpuffer einbauen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Zeitstreß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vermeiden / Überforderung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Sozialkompetenz in der Vermittlung (z.B. Kommunikation, Humor, didaktische Rolle)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Feedback / Evaluation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Anpassung / Optimierung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36" y="2550440"/>
            <a:ext cx="1565752" cy="3114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37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667" y="239391"/>
            <a:ext cx="5323815" cy="733876"/>
          </a:xfrm>
        </p:spPr>
        <p:txBody>
          <a:bodyPr>
            <a:normAutofit fontScale="90000"/>
          </a:bodyPr>
          <a:lstStyle/>
          <a:p>
            <a:r>
              <a:rPr lang="de-DE" sz="4800" dirty="0" smtClean="0">
                <a:latin typeface="Copperplate Gothic Light" panose="020E0507020206020404" pitchFamily="34" charset="0"/>
              </a:rPr>
              <a:t>Literatur</a:t>
            </a:r>
            <a:endParaRPr lang="de-DE" sz="4800" dirty="0">
              <a:latin typeface="Copperplate Gothic Light" panose="020E05070202060204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EAC23F-AC0E-46EB-9CE9-40A09D22D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726" y="1251904"/>
            <a:ext cx="11404491" cy="5439622"/>
          </a:xfrm>
        </p:spPr>
        <p:txBody>
          <a:bodyPr>
            <a:normAutofit/>
          </a:bodyPr>
          <a:lstStyle/>
          <a:p>
            <a:pPr algn="l"/>
            <a:endParaRPr lang="de-DE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de-DE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Dauser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Amberg, M., &amp; Schley, T. (2023): </a:t>
            </a:r>
            <a:r>
              <a:rPr lang="de-D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Lernprozessbegleitung in der Grundbildung </a:t>
            </a:r>
            <a:r>
              <a:rPr lang="de-D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 gestalten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de-DE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DIGIalpha</a:t>
            </a:r>
            <a:r>
              <a:rPr lang="de-D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-Ansatz zur integrierten Förderung von „</a:t>
            </a:r>
            <a:r>
              <a:rPr lang="de-DE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de-D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und „digital </a:t>
            </a:r>
            <a:r>
              <a:rPr lang="de-DE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de-D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“. 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f-</a:t>
            </a:r>
            <a:r>
              <a:rPr lang="de-DE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-online 01/23. Online im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 unter: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www.f-bb.de/fileadmin/user_upload/230330_f-bb-online_LPB_digital_Grundbildung.pdf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[25.04.2023]</a:t>
            </a:r>
          </a:p>
          <a:p>
            <a:pPr algn="l"/>
            <a:r>
              <a:rPr lang="de-DE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Dübbelde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(2017):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Aktivierende Methoden für Seminare und Übungen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[09.01.2023]</a:t>
            </a:r>
          </a:p>
          <a:p>
            <a:pPr algn="l"/>
            <a:r>
              <a:rPr lang="de-DE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Dübbelde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(2017):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Aktivierende Methoden für Vorlesungen und Seminare mit großen Gruppen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[09.01.2023]</a:t>
            </a:r>
          </a:p>
          <a:p>
            <a:pPr algn="l"/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Hoffmann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S.-G., </a:t>
            </a:r>
            <a:r>
              <a:rPr lang="de-DE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Kiehne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(2016):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Ideen für die Hochschullehre - Ein Methodenreader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</a:t>
            </a:r>
            <a:r>
              <a:rPr lang="de-DE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Mörth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M. (Hrsg.): </a:t>
            </a:r>
            <a:r>
              <a:rPr lang="de-D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Fokus gute Lehre – Transferideen aus den Berliner Hochschulen; Band 1.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Universitätsverlag TU Berlin. (09.01.2023)</a:t>
            </a:r>
          </a:p>
          <a:p>
            <a:pPr algn="l"/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Kemper, M., </a:t>
            </a:r>
            <a:r>
              <a:rPr lang="de-DE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Boosmann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K. (o.J.): </a:t>
            </a:r>
            <a:r>
              <a:rPr lang="de-D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Haltung und Rolle(n) von Lehrenden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In: Ruhr-Uni Bochum (RUB) (Hrsg.): </a:t>
            </a:r>
            <a:r>
              <a:rPr lang="de-D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Lehre Laden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de-D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Downloadcenter für inspirierende Lehre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Online im Internet unter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https://dbs-lin.ruhr-uni-bochum.de/lehreladen/die-lehrenden-im-fokus/haltung-und-rolle/rollenstrauss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[20.04.2023]</a:t>
            </a:r>
          </a:p>
          <a:p>
            <a:pPr algn="l"/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Reich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(</a:t>
            </a:r>
            <a:r>
              <a:rPr lang="de-DE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Hg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Methodenpool. In: url: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http://methodenpool.uni-koeln.de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[09.01.2023]</a:t>
            </a:r>
            <a:b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Scholz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(2020): 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Methoden-Kiste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Bundeszentrale für politische Bildung (</a:t>
            </a:r>
            <a:r>
              <a:rPr lang="de-DE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bpb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(Hrsg.): </a:t>
            </a:r>
            <a:r>
              <a:rPr lang="de-D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Thema im Unterricht.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9.Auflage, erschienen am 25.03.2020; Bonn. [09.01.2023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l"/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Thomann</a:t>
            </a:r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G., Pawelleck</a:t>
            </a:r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(2013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Studierende beraten. 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Verlag</a:t>
            </a:r>
            <a:r>
              <a:rPr lang="sv-S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Barbara Budrich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de-DE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Sonstiges &amp; Links: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Methodensammlung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Universität Koblenz-Landau [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09.01.2023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l"/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Lehre laden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Downloadcenter für inspirierte Lehre der RUB [09.01.2023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l"/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Methodenblätter</a:t>
            </a:r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 Zentrums für Schulqualität und Lehrerbildung (ZSL) des Landes Baden-Württemberg [30.03.2023]</a:t>
            </a:r>
            <a:endParaRPr lang="de-DE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97374" y="3458467"/>
            <a:ext cx="5323815" cy="313042"/>
          </a:xfrm>
        </p:spPr>
        <p:txBody>
          <a:bodyPr>
            <a:normAutofit fontScale="90000"/>
          </a:bodyPr>
          <a:lstStyle/>
          <a:p>
            <a:r>
              <a:rPr lang="de-DE" sz="4800" dirty="0" smtClean="0">
                <a:latin typeface="Copperplate Gothic Light" panose="020E0507020206020404" pitchFamily="34" charset="0"/>
              </a:rPr>
              <a:t>Umfrage </a:t>
            </a:r>
            <a:br>
              <a:rPr lang="de-DE" sz="4800" dirty="0" smtClean="0">
                <a:latin typeface="Copperplate Gothic Light" panose="020E0507020206020404" pitchFamily="34" charset="0"/>
              </a:rPr>
            </a:br>
            <a:r>
              <a:rPr lang="de-DE" sz="4800" dirty="0" smtClean="0">
                <a:latin typeface="Copperplate Gothic Light" panose="020E0507020206020404" pitchFamily="34" charset="0"/>
              </a:rPr>
              <a:t/>
            </a:r>
            <a:br>
              <a:rPr lang="de-DE" sz="4800" dirty="0" smtClean="0">
                <a:latin typeface="Copperplate Gothic Light" panose="020E0507020206020404" pitchFamily="34" charset="0"/>
              </a:rPr>
            </a:br>
            <a:r>
              <a:rPr lang="de-DE" sz="1600" b="1" dirty="0" smtClean="0">
                <a:latin typeface="Copperplate Gothic Light" panose="020E0507020206020404" pitchFamily="34" charset="0"/>
              </a:rPr>
              <a:t>Themen der Hochschuldidaktik</a:t>
            </a:r>
            <a:r>
              <a:rPr lang="de-DE" sz="4800" dirty="0">
                <a:latin typeface="Copperplate Gothic Light" panose="020E0507020206020404" pitchFamily="34" charset="0"/>
              </a:rPr>
              <a:t/>
            </a:r>
            <a:br>
              <a:rPr lang="de-DE" sz="4800" dirty="0">
                <a:latin typeface="Copperplate Gothic Light" panose="020E0507020206020404" pitchFamily="34" charset="0"/>
              </a:rPr>
            </a:br>
            <a:r>
              <a:rPr lang="de-DE" sz="4800" dirty="0" smtClean="0">
                <a:latin typeface="Copperplate Gothic Light" panose="020E0507020206020404" pitchFamily="34" charset="0"/>
              </a:rPr>
              <a:t/>
            </a:r>
            <a:br>
              <a:rPr lang="de-DE" sz="4800" dirty="0" smtClean="0">
                <a:latin typeface="Copperplate Gothic Light" panose="020E0507020206020404" pitchFamily="34" charset="0"/>
              </a:rPr>
            </a:br>
            <a:r>
              <a:rPr lang="de-DE" sz="1600" dirty="0" smtClean="0">
                <a:latin typeface="Copperplate Gothic Light" panose="020E0507020206020404" pitchFamily="34" charset="0"/>
              </a:rPr>
              <a:t>03/23</a:t>
            </a:r>
            <a:endParaRPr lang="de-DE" sz="1600" dirty="0">
              <a:latin typeface="Copperplate Gothic Light" panose="020E05070202060204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48" y="341904"/>
            <a:ext cx="4349364" cy="62331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12" y="1998019"/>
            <a:ext cx="3385014" cy="338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5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92" y="565671"/>
            <a:ext cx="1891591" cy="8912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25" y="1119379"/>
            <a:ext cx="7807915" cy="5308557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-145776" y="-204625"/>
            <a:ext cx="7325803" cy="1064247"/>
          </a:xfrm>
        </p:spPr>
        <p:txBody>
          <a:bodyPr>
            <a:normAutofit/>
          </a:bodyPr>
          <a:lstStyle/>
          <a:p>
            <a:r>
              <a:rPr lang="de-D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„Vermittlung von Lerninhalten“….?</a:t>
            </a:r>
            <a:endParaRPr lang="de-D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12" y="1998019"/>
            <a:ext cx="3385014" cy="338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4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296064" y="1952046"/>
            <a:ext cx="8813906" cy="4707172"/>
          </a:xfrm>
        </p:spPr>
        <p:txBody>
          <a:bodyPr/>
          <a:lstStyle/>
          <a:p>
            <a:pPr algn="l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Individuelle Bedürfnisse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Zeitgemäße Lehr- und Lernprozesse</a:t>
            </a: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Technische/Digitale Entwicklung &amp; Chancen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Verschiedene Zugänge &amp;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Veranschaulichung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Abwechslung &amp; Motivation</a:t>
            </a: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Kreativität &amp; Tools</a:t>
            </a: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Vielfalt – Warum?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39" y="2434264"/>
            <a:ext cx="4679561" cy="374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69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09" y="403259"/>
            <a:ext cx="9088341" cy="733876"/>
          </a:xfrm>
        </p:spPr>
        <p:txBody>
          <a:bodyPr>
            <a:normAutofit/>
          </a:bodyPr>
          <a:lstStyle/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Vermittlung – Faktoren?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373710" y="1531988"/>
            <a:ext cx="11441927" cy="596348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Medienform/Technologie			                           	    Sozialform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8" y="1994651"/>
            <a:ext cx="2048637" cy="1223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feld 7"/>
          <p:cNvSpPr txBox="1"/>
          <p:nvPr/>
        </p:nvSpPr>
        <p:spPr>
          <a:xfrm>
            <a:off x="4090161" y="4650146"/>
            <a:ext cx="285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Didaktisches Design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55" y="5164014"/>
            <a:ext cx="2182633" cy="1435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940" y="5224007"/>
            <a:ext cx="2730760" cy="1375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122" y="2003112"/>
            <a:ext cx="3252531" cy="1392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feld 5"/>
          <p:cNvSpPr txBox="1"/>
          <p:nvPr/>
        </p:nvSpPr>
        <p:spPr>
          <a:xfrm>
            <a:off x="4168470" y="2398040"/>
            <a:ext cx="333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Lerngegenstand / -ziele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39" y="2831262"/>
            <a:ext cx="1248842" cy="1210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82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Vermittlung – Ziele?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689" y="1503534"/>
            <a:ext cx="1090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Faktor Lehr- und Lernziele / Lerninhalte: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03805" y="1924216"/>
            <a:ext cx="744242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Kompetenzorientierung (Bologna)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Lernziele / Lernergebnisse (Perspektive)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Hierarchisierung (Richt-, Grob- und Feinziele)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Constructive Alignment 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 Modell </a:t>
            </a:r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[01.04.2023]</a:t>
            </a:r>
          </a:p>
          <a:p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Überprüfung/Evaluation?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Didaktische Reduktion 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Lerninhalten </a:t>
            </a:r>
            <a:r>
              <a:rPr 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[01.04.2023]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3" y="1887699"/>
            <a:ext cx="3844517" cy="3726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4790" y="5211686"/>
            <a:ext cx="1257210" cy="1279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306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Vielfalt – Worüber?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689" y="1503534"/>
            <a:ext cx="1090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Faktor Medienform/Technologie: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0" y="1994651"/>
            <a:ext cx="3045350" cy="1819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feld 2"/>
          <p:cNvSpPr txBox="1"/>
          <p:nvPr/>
        </p:nvSpPr>
        <p:spPr>
          <a:xfrm>
            <a:off x="4603805" y="1924216"/>
            <a:ext cx="74424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Multimediale Vermittlung (analog &amp; digital)</a:t>
            </a:r>
          </a:p>
          <a:p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Verschiedene Sinnesorgane </a:t>
            </a:r>
          </a:p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(sehen, hören, fühlen, riechen, schmecken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Multicodalität &amp; Multimodalität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Interaktivität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30" y="2277649"/>
            <a:ext cx="884449" cy="189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71" y="4502817"/>
            <a:ext cx="2843904" cy="154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28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62" y="191960"/>
            <a:ext cx="1891591" cy="891281"/>
          </a:xfrm>
          <a:prstGeom prst="rect">
            <a:avLst/>
          </a:prstGeom>
        </p:spPr>
      </p:pic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914400" y="1526650"/>
            <a:ext cx="9195570" cy="5132568"/>
          </a:xfrm>
        </p:spPr>
        <p:txBody>
          <a:bodyPr/>
          <a:lstStyle/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0689" y="1503534"/>
            <a:ext cx="1090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Faktor Sozialform:</a:t>
            </a: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03805" y="1924216"/>
            <a:ext cx="74424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Flexibilisierung von Lehr- und Lernprozessen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Kommunikation &amp; Erarbeitung + Diskurs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Kooperative und kollaborative Formen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Individual-/Gruppenarbeit (Präsenz / digital / hybrid)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Feedback / </a:t>
            </a:r>
            <a:r>
              <a:rPr lang="de-DE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Audience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Response Systeme (ARS)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212"/>
            <a:ext cx="4280848" cy="1782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543" y="5300379"/>
            <a:ext cx="2369606" cy="1412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7" y="1924216"/>
            <a:ext cx="3443933" cy="228997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28A073EB-55F2-47AA-9A48-7BBB6648458B}"/>
              </a:ext>
            </a:extLst>
          </p:cNvPr>
          <p:cNvSpPr txBox="1">
            <a:spLocks/>
          </p:cNvSpPr>
          <p:nvPr/>
        </p:nvSpPr>
        <p:spPr>
          <a:xfrm>
            <a:off x="-375700" y="410959"/>
            <a:ext cx="9088341" cy="733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latin typeface="Copperplate Gothic Light" panose="020E0507020206020404" pitchFamily="34" charset="0"/>
              </a:rPr>
              <a:t>Methodische Vielfalt – Worüber?</a:t>
            </a:r>
            <a:endParaRPr lang="de-DE" sz="3200" b="1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1428</Words>
  <Application>Microsoft Office PowerPoint</Application>
  <PresentationFormat>Breitbild</PresentationFormat>
  <Paragraphs>336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Copperplate Gothic Light</vt:lpstr>
      <vt:lpstr>Gotham Light</vt:lpstr>
      <vt:lpstr>Times New Roman</vt:lpstr>
      <vt:lpstr>Wingdings</vt:lpstr>
      <vt:lpstr>Office</vt:lpstr>
      <vt:lpstr>Vermittlung von Lerninhalten</vt:lpstr>
      <vt:lpstr>Inhalt</vt:lpstr>
      <vt:lpstr>Umfrage   Themen der Hochschuldidaktik  03/23</vt:lpstr>
      <vt:lpstr>„Vermittlung von Lerninhalten“….?</vt:lpstr>
      <vt:lpstr>PowerPoint-Präsentation</vt:lpstr>
      <vt:lpstr>Methodische Vermittlung – Faktoren?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Vermittlung von Lerninhalten</dc:title>
  <dc:creator>Lüders, Jens</dc:creator>
  <cp:lastModifiedBy>Lüders, Jens</cp:lastModifiedBy>
  <cp:revision>126</cp:revision>
  <dcterms:created xsi:type="dcterms:W3CDTF">2023-03-28T11:20:14Z</dcterms:created>
  <dcterms:modified xsi:type="dcterms:W3CDTF">2023-05-17T07:11:22Z</dcterms:modified>
</cp:coreProperties>
</file>